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7D514-D48D-4ED0-ABB3-C8B6F1C4B3D2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3A19F-05BC-434F-88E0-48E63EB83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73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Imagine that you find yourself</a:t>
            </a:r>
            <a:r>
              <a:rPr lang="en-US" baseline="0" dirty="0" smtClean="0"/>
              <a:t> in this situation, c</a:t>
            </a:r>
            <a:r>
              <a:rPr lang="en-US" dirty="0" smtClean="0"/>
              <a:t>ould</a:t>
            </a:r>
            <a:r>
              <a:rPr lang="en-US" baseline="0" dirty="0" smtClean="0"/>
              <a:t> you see a reason to seek ethics advice?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so, what questions might you ask?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 any of the principles in your book seem to be implicated by this scenario?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 any rules come to mind?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2E116-0F40-4F4E-9AAC-B0B7A16983EC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853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steps</a:t>
            </a:r>
            <a:r>
              <a:rPr lang="en-US" baseline="0" dirty="0" smtClean="0"/>
              <a:t> do you take to manage this situation?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questions do you ask?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you seek ethics advice, what information do you provide to your ethics official?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2E116-0F40-4F4E-9AAC-B0B7A16983EC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769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While</a:t>
            </a:r>
            <a:r>
              <a:rPr lang="en-US" baseline="0" dirty="0" smtClean="0"/>
              <a:t> nothing in this scenario immediately raises an ethics concern, employees should be aware of their obligations under the ethics principles.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Employees should be aware of restrictions on gifts and gratuities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Employees should remember not to use public office for private gain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Employees should remember that they should not disclose non-public information for private gain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2E116-0F40-4F4E-9AAC-B0B7A16983EC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517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Consider</a:t>
            </a:r>
            <a:r>
              <a:rPr lang="en-US" baseline="0" dirty="0" smtClean="0"/>
              <a:t> exploring ways that the following rules could be implicated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Gifts from outside sources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What do employees need to know if their friend extends a social invitation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Consider discussing the “personal relationship exception”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Consider discussing the process for receiving “WAG” approval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Remind employees to always be mindful to avoid the appearance of partiality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Remind employees that they are not to use public office for private gain, this is especially true when it comes to the use of </a:t>
            </a:r>
            <a:r>
              <a:rPr lang="en-US" baseline="0" smtClean="0"/>
              <a:t>non-public information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2E116-0F40-4F4E-9AAC-B0B7A16983EC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618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8838008" y="1189204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6685" y="1143294"/>
            <a:ext cx="527577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6685" y="5537926"/>
            <a:ext cx="527577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6685" y="6314441"/>
            <a:ext cx="1197467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srgbClr val="F5F5F5"/>
                </a:solidFill>
              </a:rPr>
              <a:pPr/>
              <a:t>7/22/2016</a:t>
            </a:fld>
            <a:endParaRPr lang="en-US">
              <a:solidFill>
                <a:srgbClr val="F5F5F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50444" y="6314441"/>
            <a:ext cx="3842012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F5F5F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1416217"/>
            <a:ext cx="305991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1D1A1D"/>
                </a:solidFill>
              </a:rPr>
              <a:pPr/>
              <a:t>‹#›</a:t>
            </a:fld>
            <a:endParaRPr lang="en-US">
              <a:solidFill>
                <a:srgbClr val="1D1A1D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80391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76389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="" xmlns:p15="http://schemas.microsoft.com/office/powerpoint/2012/main">
        <p15:guide id="4294967295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0" y="640080"/>
            <a:ext cx="4686299" cy="55841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217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8838008" y="5380580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3074" y="642931"/>
            <a:ext cx="1835003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42933"/>
            <a:ext cx="5303009" cy="46781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02140" y="5927132"/>
            <a:ext cx="2861142" cy="365125"/>
          </a:xfrm>
        </p:spPr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2140" y="6315950"/>
            <a:ext cx="2861142" cy="365125"/>
          </a:xfrm>
        </p:spPr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5607593"/>
            <a:ext cx="305991" cy="365125"/>
          </a:xfrm>
        </p:spPr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" y="6199730"/>
            <a:ext cx="7695008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83988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4294967295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71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8838008" y="1393748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755" y="2571723"/>
            <a:ext cx="6222491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755" y="1393748"/>
            <a:ext cx="6301072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7216" y="6314440"/>
            <a:ext cx="1197467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0755" y="6314441"/>
            <a:ext cx="4860170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1620761"/>
            <a:ext cx="305991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" y="6178167"/>
            <a:ext cx="7683245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0857474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4294967295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0" y="540628"/>
            <a:ext cx="4686300" cy="24889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3712467"/>
            <a:ext cx="4686300" cy="24822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433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7784"/>
            <a:ext cx="2873502" cy="49560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58065"/>
            <a:ext cx="4684014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526671"/>
            <a:ext cx="4684014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6200" y="3700826"/>
            <a:ext cx="46863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86200" y="4669432"/>
            <a:ext cx="4684014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55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660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999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5479"/>
            <a:ext cx="2879082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64147"/>
            <a:ext cx="46863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2621513"/>
            <a:ext cx="2879082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538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14" y="557261"/>
            <a:ext cx="288036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43350" y="1"/>
            <a:ext cx="462915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9214" y="2621512"/>
            <a:ext cx="288036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8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/>
          <p:cNvSpPr/>
          <p:nvPr/>
        </p:nvSpPr>
        <p:spPr bwMode="auto">
          <a:xfrm>
            <a:off x="8838008" y="5380580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559678"/>
            <a:ext cx="2875430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69066"/>
            <a:ext cx="4686299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1" y="593006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7/22/2016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1" y="631444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8008" y="5607593"/>
            <a:ext cx="3059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99730"/>
            <a:ext cx="337185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8559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4294967295" pos="2832">
          <p15:clr>
            <a:srgbClr val="F26B43"/>
          </p15:clr>
        </p15:guide>
        <p15:guide id="4294967295" pos="480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pos="7200">
          <p15:clr>
            <a:srgbClr val="F26B43"/>
          </p15:clr>
        </p15:guide>
        <p15:guide id="429496729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do </a:t>
            </a:r>
            <a: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en-US" sz="72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Think</a:t>
            </a:r>
            <a:r>
              <a:rPr lang="en-US" sz="115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921416" y="3657600"/>
            <a:ext cx="822258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4000"/>
              </a:lnSpc>
              <a:defRPr/>
            </a:pPr>
            <a:r>
              <a:rPr lang="en-US" sz="2400" b="1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Your boss, a political appointee, leaves the agency.  You are asked to act in her stead.  </a:t>
            </a:r>
          </a:p>
        </p:txBody>
      </p:sp>
    </p:spTree>
    <p:extLst>
      <p:ext uri="{BB962C8B-B14F-4D97-AF65-F5344CB8AC3E}">
        <p14:creationId xmlns:p14="http://schemas.microsoft.com/office/powerpoint/2010/main" val="171325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do </a:t>
            </a:r>
            <a: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en-US" sz="72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do</a:t>
            </a:r>
            <a:r>
              <a:rPr lang="en-US" sz="115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921416" y="3657600"/>
            <a:ext cx="822258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4000"/>
              </a:lnSpc>
              <a:defRPr/>
            </a:pPr>
            <a:r>
              <a:rPr lang="en-US" sz="2400" b="1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Your boss, a political appointee, leaves the agency.  You are asked to act in her stead.  </a:t>
            </a:r>
          </a:p>
        </p:txBody>
      </p:sp>
    </p:spTree>
    <p:extLst>
      <p:ext uri="{BB962C8B-B14F-4D97-AF65-F5344CB8AC3E}">
        <p14:creationId xmlns:p14="http://schemas.microsoft.com/office/powerpoint/2010/main" val="135975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43000" y="2819400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ETHICS PRINCIPLES</a:t>
            </a:r>
            <a:endParaRPr lang="en-US" sz="240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43888" y="2590800"/>
            <a:ext cx="3574364" cy="33528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63204" y="2814935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1D1A1D">
                    <a:lumMod val="75000"/>
                    <a:lumOff val="25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ETHICS RULES</a:t>
            </a:r>
            <a:endParaRPr lang="en-US" sz="2400" dirty="0">
              <a:solidFill>
                <a:srgbClr val="1D1A1D">
                  <a:lumMod val="75000"/>
                  <a:lumOff val="25000"/>
                </a:srgb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629933" y="2590800"/>
            <a:ext cx="3574364" cy="3352800"/>
          </a:xfrm>
          <a:prstGeom prst="roundRect">
            <a:avLst/>
          </a:prstGeom>
          <a:noFill/>
          <a:ln w="38100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8200" y="3581400"/>
            <a:ext cx="35085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prstClr val="white"/>
                </a:solidFill>
              </a:rPr>
              <a:t>Loyalty to Law</a:t>
            </a:r>
          </a:p>
          <a:p>
            <a:endParaRPr lang="en-US" sz="2400" b="1" dirty="0">
              <a:solidFill>
                <a:prstClr val="white"/>
              </a:solidFill>
            </a:endParaRPr>
          </a:p>
          <a:p>
            <a:r>
              <a:rPr lang="en-US" sz="2400" b="1" dirty="0">
                <a:solidFill>
                  <a:prstClr val="white"/>
                </a:solidFill>
              </a:rPr>
              <a:t>Selfless Service</a:t>
            </a:r>
          </a:p>
          <a:p>
            <a:endParaRPr lang="en-US" sz="2400" b="1" dirty="0">
              <a:solidFill>
                <a:prstClr val="white"/>
              </a:solidFill>
            </a:endParaRPr>
          </a:p>
          <a:p>
            <a:r>
              <a:rPr lang="en-US" sz="2400" b="1" dirty="0">
                <a:solidFill>
                  <a:prstClr val="white"/>
                </a:solidFill>
              </a:rPr>
              <a:t>Responsible Stewardship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00600" y="3580723"/>
            <a:ext cx="4420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D1A1D">
                    <a:lumMod val="75000"/>
                    <a:lumOff val="25000"/>
                  </a:srgbClr>
                </a:solidFill>
              </a:rPr>
              <a:t>Subpart D</a:t>
            </a:r>
          </a:p>
          <a:p>
            <a:r>
              <a:rPr lang="en-US" dirty="0">
                <a:solidFill>
                  <a:srgbClr val="1D1A1D">
                    <a:lumMod val="75000"/>
                    <a:lumOff val="25000"/>
                  </a:srgbClr>
                </a:solidFill>
              </a:rPr>
              <a:t>Subpart E</a:t>
            </a:r>
          </a:p>
        </p:txBody>
      </p:sp>
      <p:sp>
        <p:nvSpPr>
          <p:cNvPr id="26" name="Subtitle 2"/>
          <p:cNvSpPr txBox="1">
            <a:spLocks/>
          </p:cNvSpPr>
          <p:nvPr/>
        </p:nvSpPr>
        <p:spPr>
          <a:xfrm>
            <a:off x="762000" y="838200"/>
            <a:ext cx="77724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4000"/>
              </a:lnSpc>
              <a:defRPr/>
            </a:pPr>
            <a:r>
              <a:rPr lang="en-US" sz="2400" b="1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Your boss, a political appointee, leaves the agency.  You are asked to act in her stead.  </a:t>
            </a:r>
          </a:p>
        </p:txBody>
      </p:sp>
    </p:spTree>
    <p:extLst>
      <p:ext uri="{BB962C8B-B14F-4D97-AF65-F5344CB8AC3E}">
        <p14:creationId xmlns:p14="http://schemas.microsoft.com/office/powerpoint/2010/main" val="42685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143000" y="2819400"/>
            <a:ext cx="330526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1D1A1D">
                    <a:lumMod val="75000"/>
                    <a:lumOff val="25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ETHICS PRINCIPLES</a:t>
            </a:r>
            <a:endParaRPr lang="en-US" sz="2400" dirty="0">
              <a:solidFill>
                <a:srgbClr val="1D1A1D">
                  <a:lumMod val="75000"/>
                  <a:lumOff val="25000"/>
                </a:srgb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43888" y="2590800"/>
            <a:ext cx="3574364" cy="3352800"/>
          </a:xfrm>
          <a:prstGeom prst="roundRect">
            <a:avLst/>
          </a:prstGeom>
          <a:noFill/>
          <a:ln w="38100">
            <a:solidFill>
              <a:schemeClr val="bg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D1A1D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63204" y="2814935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ETHICS RULES</a:t>
            </a:r>
            <a:endParaRPr lang="en-US" sz="2400" dirty="0">
              <a:solidFill>
                <a:prstClr val="white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629933" y="2590800"/>
            <a:ext cx="3574364" cy="33528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8200" y="3581400"/>
            <a:ext cx="3508589" cy="193899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1D1A1D">
                    <a:lumMod val="75000"/>
                    <a:lumOff val="25000"/>
                  </a:srgbClr>
                </a:solidFill>
              </a:rPr>
              <a:t>Loyalty to Law</a:t>
            </a:r>
          </a:p>
          <a:p>
            <a:endParaRPr lang="en-US" sz="2400" b="1" dirty="0">
              <a:solidFill>
                <a:srgbClr val="1D1A1D">
                  <a:lumMod val="75000"/>
                  <a:lumOff val="25000"/>
                </a:srgbClr>
              </a:solidFill>
            </a:endParaRPr>
          </a:p>
          <a:p>
            <a:r>
              <a:rPr lang="en-US" sz="2400" b="1" dirty="0">
                <a:solidFill>
                  <a:srgbClr val="1D1A1D">
                    <a:lumMod val="75000"/>
                    <a:lumOff val="25000"/>
                  </a:srgbClr>
                </a:solidFill>
              </a:rPr>
              <a:t>Selfless Service</a:t>
            </a:r>
          </a:p>
          <a:p>
            <a:endParaRPr lang="en-US" sz="2400" b="1" dirty="0">
              <a:solidFill>
                <a:srgbClr val="1D1A1D">
                  <a:lumMod val="75000"/>
                  <a:lumOff val="25000"/>
                </a:srgbClr>
              </a:solidFill>
            </a:endParaRPr>
          </a:p>
          <a:p>
            <a:r>
              <a:rPr lang="en-US" sz="2400" b="1" dirty="0">
                <a:solidFill>
                  <a:srgbClr val="1D1A1D">
                    <a:lumMod val="75000"/>
                    <a:lumOff val="25000"/>
                  </a:srgbClr>
                </a:solidFill>
              </a:rPr>
              <a:t>Responsible Stewardship</a:t>
            </a:r>
            <a:endParaRPr lang="en-US" sz="1600" dirty="0">
              <a:solidFill>
                <a:srgbClr val="1D1A1D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00600" y="3580723"/>
            <a:ext cx="44205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prstClr val="white"/>
                </a:solidFill>
              </a:rPr>
              <a:t>Subpart</a:t>
            </a:r>
            <a:r>
              <a:rPr lang="fr-FR" dirty="0">
                <a:solidFill>
                  <a:prstClr val="white"/>
                </a:solidFill>
              </a:rPr>
              <a:t> D</a:t>
            </a:r>
          </a:p>
          <a:p>
            <a:r>
              <a:rPr lang="fr-FR" dirty="0" err="1">
                <a:solidFill>
                  <a:prstClr val="white"/>
                </a:solidFill>
              </a:rPr>
              <a:t>Subpart</a:t>
            </a:r>
            <a:r>
              <a:rPr lang="fr-FR" dirty="0">
                <a:solidFill>
                  <a:prstClr val="white"/>
                </a:solidFill>
              </a:rPr>
              <a:t> E</a:t>
            </a:r>
          </a:p>
          <a:p>
            <a:endParaRPr lang="fr-FR" dirty="0">
              <a:solidFill>
                <a:prstClr val="white"/>
              </a:solidFill>
            </a:endParaRPr>
          </a:p>
          <a:p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762000" y="838200"/>
            <a:ext cx="77724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4000"/>
              </a:lnSpc>
              <a:defRPr/>
            </a:pPr>
            <a:r>
              <a:rPr lang="en-US" sz="2400" b="1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Your boss, a political appointee, leaves the agency.  You are asked to act in her stead.  </a:t>
            </a:r>
          </a:p>
        </p:txBody>
      </p:sp>
    </p:spTree>
    <p:extLst>
      <p:ext uri="{BB962C8B-B14F-4D97-AF65-F5344CB8AC3E}">
        <p14:creationId xmlns:p14="http://schemas.microsoft.com/office/powerpoint/2010/main" val="415661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Headlines" id="{3841520A-25F2-4EB8-BE4C-611DB5ABEED9}" vid="{ECD25A4C-D97E-4C12-84B1-63580BFFA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348</Words>
  <Application>Microsoft Office PowerPoint</Application>
  <PresentationFormat>On-screen Show (4:3)</PresentationFormat>
  <Paragraphs>51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Headlines</vt:lpstr>
      <vt:lpstr>What do you Think?</vt:lpstr>
      <vt:lpstr>What do you do?</vt:lpstr>
      <vt:lpstr>PowerPoint Presentation</vt:lpstr>
      <vt:lpstr>PowerPoint Presentation</vt:lpstr>
    </vt:vector>
  </TitlesOfParts>
  <Company>US Office of Government Ethics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you Think?</dc:title>
  <dc:creator>Patrick Shepherd</dc:creator>
  <cp:lastModifiedBy>Patrick Shepherd</cp:lastModifiedBy>
  <cp:revision>1</cp:revision>
  <dcterms:created xsi:type="dcterms:W3CDTF">2016-07-22T15:13:58Z</dcterms:created>
  <dcterms:modified xsi:type="dcterms:W3CDTF">2016-07-22T15:15:03Z</dcterms:modified>
</cp:coreProperties>
</file>